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61" r:id="rId7"/>
    <p:sldId id="264" r:id="rId8"/>
    <p:sldId id="265" r:id="rId9"/>
  </p:sldIdLst>
  <p:sldSz cx="18288000" cy="10287000"/>
  <p:notesSz cx="6858000" cy="9144000"/>
  <p:embeddedFontLst>
    <p:embeddedFont>
      <p:font typeface="Poppins" panose="020B0600000101010101" charset="0"/>
      <p:regular r:id="rId10"/>
      <p:bold r:id="rId11"/>
      <p:italic r:id="rId12"/>
      <p:boldItalic r:id="rId13"/>
    </p:embeddedFont>
    <p:embeddedFont>
      <p:font typeface="Source Han Sans KR Bold" panose="020B0600000101010101" charset="-127"/>
      <p:regular r:id="rId14"/>
    </p:embeddedFont>
    <p:embeddedFont>
      <p:font typeface="윤고딕 Bold" panose="020B0600000101010101" charset="-127"/>
      <p:regular r:id="rId15"/>
    </p:embeddedFont>
    <p:embeddedFont>
      <p:font typeface="Poppins Semi-Bold" panose="020B0600000101010101" charset="0"/>
      <p:regular r:id="rId16"/>
    </p:embeddedFont>
    <p:embeddedFont>
      <p:font typeface="Poppins Medium" panose="020B0600000101010101" charset="0"/>
      <p:regular r:id="rId17"/>
      <p:italic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TDTD순고딕 Bold" panose="020B0600000101010101" charset="-127"/>
      <p:regular r:id="rId21"/>
    </p:embeddedFont>
    <p:embeddedFont>
      <p:font typeface="HY견고딕" panose="02030600000101010101" pitchFamily="18" charset="-127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윤고딕 Semi-Bold" panose="020B0600000101010101" charset="-127"/>
      <p:regular r:id="rId27"/>
    </p:embeddedFont>
    <p:embeddedFont>
      <p:font typeface="Arial Black" panose="020B0A04020102020204" pitchFamily="34" charset="0"/>
      <p:bold r:id="rId28"/>
    </p:embeddedFont>
    <p:embeddedFont>
      <p:font typeface="윤고딕" panose="020B0600000101010101" charset="-127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96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4.sv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406985"/>
            <a:ext cx="18288000" cy="2880015"/>
            <a:chOff x="0" y="0"/>
            <a:chExt cx="4826320" cy="76005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6320" cy="760054"/>
            </a:xfrm>
            <a:custGeom>
              <a:avLst/>
              <a:gdLst/>
              <a:ahLst/>
              <a:cxnLst/>
              <a:rect l="l" t="t" r="r" b="b"/>
              <a:pathLst>
                <a:path w="4826320" h="760054">
                  <a:moveTo>
                    <a:pt x="0" y="0"/>
                  </a:moveTo>
                  <a:lnTo>
                    <a:pt x="4826320" y="0"/>
                  </a:lnTo>
                  <a:lnTo>
                    <a:pt x="4826320" y="760054"/>
                  </a:lnTo>
                  <a:lnTo>
                    <a:pt x="0" y="760054"/>
                  </a:lnTo>
                  <a:close/>
                </a:path>
              </a:pathLst>
            </a:custGeom>
            <a:solidFill>
              <a:srgbClr val="516736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4826320" cy="750529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822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88574" y="1920107"/>
            <a:ext cx="8798197" cy="2648290"/>
            <a:chOff x="0" y="0"/>
            <a:chExt cx="2345454" cy="7059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5454" cy="705990"/>
            </a:xfrm>
            <a:custGeom>
              <a:avLst/>
              <a:gdLst/>
              <a:ahLst/>
              <a:cxnLst/>
              <a:rect l="l" t="t" r="r" b="b"/>
              <a:pathLst>
                <a:path w="2345454" h="705990">
                  <a:moveTo>
                    <a:pt x="0" y="0"/>
                  </a:moveTo>
                  <a:lnTo>
                    <a:pt x="2345454" y="0"/>
                  </a:lnTo>
                  <a:lnTo>
                    <a:pt x="2345454" y="705990"/>
                  </a:lnTo>
                  <a:lnTo>
                    <a:pt x="0" y="705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2345454" cy="686940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182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94870" y="3789867"/>
            <a:ext cx="6323024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0"/>
              </a:lnSpc>
            </a:pPr>
            <a:r>
              <a:rPr lang="ko-KR" altLang="en-US" sz="3000" b="1" spc="-242" dirty="0">
                <a:solidFill>
                  <a:srgbClr val="6D6E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공공 데이터를 활용한  웹 프로젝트 </a:t>
            </a:r>
            <a:endParaRPr lang="en-US" sz="3000" b="1" spc="-242" dirty="0">
              <a:solidFill>
                <a:srgbClr val="6D6E7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684582" y="4635072"/>
            <a:ext cx="6574718" cy="3529830"/>
            <a:chOff x="0" y="0"/>
            <a:chExt cx="10643408" cy="57142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43408" cy="5714226"/>
            </a:xfrm>
            <a:custGeom>
              <a:avLst/>
              <a:gdLst/>
              <a:ahLst/>
              <a:cxnLst/>
              <a:rect l="l" t="t" r="r" b="b"/>
              <a:pathLst>
                <a:path w="10643408" h="5714226">
                  <a:moveTo>
                    <a:pt x="2648220" y="0"/>
                  </a:moveTo>
                  <a:lnTo>
                    <a:pt x="7995189" y="0"/>
                  </a:lnTo>
                  <a:cubicBezTo>
                    <a:pt x="9457928" y="0"/>
                    <a:pt x="10643408" y="1045703"/>
                    <a:pt x="10643408" y="2335975"/>
                  </a:cubicBezTo>
                  <a:lnTo>
                    <a:pt x="10643408" y="5714226"/>
                  </a:lnTo>
                  <a:lnTo>
                    <a:pt x="0" y="5714226"/>
                  </a:lnTo>
                  <a:lnTo>
                    <a:pt x="0" y="2335975"/>
                  </a:lnTo>
                  <a:cubicBezTo>
                    <a:pt x="0" y="1045703"/>
                    <a:pt x="1185480" y="0"/>
                    <a:pt x="2648220" y="0"/>
                  </a:cubicBezTo>
                  <a:close/>
                </a:path>
              </a:pathLst>
            </a:custGeom>
            <a:blipFill>
              <a:blip r:embed="rId2"/>
              <a:stretch>
                <a:fillRect t="-12048" b="-12048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sp>
        <p:nvSpPr>
          <p:cNvPr id="12" name="AutoShape 12"/>
          <p:cNvSpPr/>
          <p:nvPr/>
        </p:nvSpPr>
        <p:spPr>
          <a:xfrm>
            <a:off x="15805489" y="1587361"/>
            <a:ext cx="292667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288574" y="3458823"/>
            <a:ext cx="8798197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7952468" y="3463586"/>
            <a:ext cx="0" cy="110481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1241293" y="5295900"/>
            <a:ext cx="0" cy="131029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8017894" y="3838254"/>
            <a:ext cx="2068877" cy="358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2"/>
              </a:lnSpc>
            </a:pPr>
            <a:r>
              <a:rPr lang="en-US" sz="2400" b="1" spc="-57">
                <a:solidFill>
                  <a:srgbClr val="6D6E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Project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62793" y="8443345"/>
            <a:ext cx="2039815" cy="295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r>
              <a:rPr lang="ko-KR" altLang="en-US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기획자 </a:t>
            </a:r>
            <a:r>
              <a:rPr lang="en-US" sz="1800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: </a:t>
            </a:r>
            <a:r>
              <a:rPr lang="ko-KR" altLang="en-US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김승호</a:t>
            </a:r>
            <a:endParaRPr lang="en-US" sz="1800" spc="-145" dirty="0">
              <a:solidFill>
                <a:srgbClr val="FFFFFF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48364" y="8395894"/>
            <a:ext cx="1293009" cy="300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u="none" strike="noStrike" spc="-30" dirty="0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2024-09-30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729289" y="1171575"/>
            <a:ext cx="2217186" cy="14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06"/>
              </a:lnSpc>
              <a:spcBef>
                <a:spcPct val="0"/>
              </a:spcBef>
            </a:pPr>
            <a:r>
              <a:rPr lang="en-US" sz="1400" b="1" u="none" strike="noStrike" spc="72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BUSINESS PROPOSAL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94870" y="2091609"/>
            <a:ext cx="8488690" cy="116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86"/>
              </a:lnSpc>
            </a:pPr>
            <a:r>
              <a:rPr lang="en-US" sz="7700" b="1" spc="-693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7700" b="1" spc="-693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en-US" sz="7700" b="1" spc="-693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제안</a:t>
            </a:r>
            <a:r>
              <a:rPr lang="en-US" sz="7700" b="1" spc="-693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FFF9B3-06B5-9E09-FE53-BF8D38E43595}"/>
              </a:ext>
            </a:extLst>
          </p:cNvPr>
          <p:cNvSpPr txBox="1"/>
          <p:nvPr/>
        </p:nvSpPr>
        <p:spPr>
          <a:xfrm>
            <a:off x="1694869" y="5432548"/>
            <a:ext cx="937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 err="1">
                <a:latin typeface="Arial Black" panose="020B0A04020102020204" pitchFamily="34" charset="0"/>
              </a:rPr>
              <a:t>UrbanSync</a:t>
            </a:r>
            <a:r>
              <a:rPr lang="en-US" altLang="ko-KR" sz="2800" dirty="0">
                <a:latin typeface="Arial Black" panose="020B0A04020102020204" pitchFamily="34" charset="0"/>
              </a:rPr>
              <a:t>: </a:t>
            </a:r>
            <a:r>
              <a:rPr lang="ko-KR" altLang="en-US" sz="2800" dirty="0">
                <a:latin typeface="Arial Black" panose="020B0A04020102020204" pitchFamily="34" charset="0"/>
              </a:rPr>
              <a:t>스마트 </a:t>
            </a:r>
            <a:r>
              <a:rPr lang="ko-KR" altLang="en-US" sz="2800" dirty="0" smtClean="0">
                <a:latin typeface="Arial Black" panose="020B0A04020102020204" pitchFamily="34" charset="0"/>
              </a:rPr>
              <a:t>도시생활 동기화 시스템</a:t>
            </a:r>
            <a:endParaRPr lang="en-US" altLang="ko-KR" sz="2800" dirty="0">
              <a:latin typeface="Arial Black" panose="020B0A04020102020204" pitchFamily="34" charset="0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0614" y="3114454"/>
            <a:ext cx="3047204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00"/>
              </a:lnSpc>
            </a:pPr>
            <a:r>
              <a:rPr lang="en-US" sz="2000" b="1" spc="32">
                <a:solidFill>
                  <a:srgbClr val="141414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Table of Contents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39" y="2202650"/>
            <a:ext cx="3604756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300"/>
              </a:lnSpc>
              <a:spcBef>
                <a:spcPct val="0"/>
              </a:spcBef>
            </a:pPr>
            <a:r>
              <a:rPr lang="en-US" sz="5000" b="1" spc="-75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목차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33400" y="4608914"/>
            <a:ext cx="6536968" cy="3978678"/>
            <a:chOff x="0" y="0"/>
            <a:chExt cx="1043305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433050" cy="6350000"/>
            </a:xfrm>
            <a:custGeom>
              <a:avLst/>
              <a:gdLst/>
              <a:ahLst/>
              <a:cxnLst/>
              <a:rect l="l" t="t" r="r" b="b"/>
              <a:pathLst>
                <a:path w="10433050" h="635000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lnTo>
                    <a:pt x="1043305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r="-29843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3639800" y="-190500"/>
            <a:ext cx="4495048" cy="10287000"/>
            <a:chOff x="0" y="0"/>
            <a:chExt cx="1186272" cy="27148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6272" cy="2714805"/>
            </a:xfrm>
            <a:custGeom>
              <a:avLst/>
              <a:gdLst/>
              <a:ahLst/>
              <a:cxnLst/>
              <a:rect l="l" t="t" r="r" b="b"/>
              <a:pathLst>
                <a:path w="1186272" h="2714805">
                  <a:moveTo>
                    <a:pt x="0" y="0"/>
                  </a:moveTo>
                  <a:lnTo>
                    <a:pt x="1186272" y="0"/>
                  </a:lnTo>
                  <a:lnTo>
                    <a:pt x="1186272" y="2714805"/>
                  </a:lnTo>
                  <a:lnTo>
                    <a:pt x="0" y="2714805"/>
                  </a:lnTo>
                  <a:close/>
                </a:path>
              </a:pathLst>
            </a:custGeom>
            <a:solidFill>
              <a:srgbClr val="516736">
                <a:alpha val="1372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1186272" cy="2705280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822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050111" y="2206718"/>
            <a:ext cx="5481478" cy="1163836"/>
            <a:chOff x="-1107" y="0"/>
            <a:chExt cx="1443681" cy="3065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-1107" y="762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8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rPr>
                <a:t>프로젝트 소개</a:t>
              </a:r>
              <a:endParaRPr lang="en-US" altLang="ko-KR" sz="2800" b="1" dirty="0">
                <a:solidFill>
                  <a:srgbClr val="000000"/>
                </a:solidFill>
                <a:latin typeface="TDTD순고딕 Bold"/>
                <a:ea typeface="TDTD순고딕 Bold"/>
                <a:cs typeface="TDTD순고딕 Bold"/>
                <a:sym typeface="TDTD순고딕 Bold"/>
              </a:endParaRPr>
            </a:p>
            <a:p>
              <a:pPr algn="l">
                <a:lnSpc>
                  <a:spcPts val="2967"/>
                </a:lnSpc>
              </a:pP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050111" y="3961200"/>
            <a:ext cx="5477275" cy="1019175"/>
            <a:chOff x="0" y="0"/>
            <a:chExt cx="1442574" cy="2684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기획 의도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0" y="2206718"/>
            <a:ext cx="1910314" cy="1019175"/>
            <a:chOff x="0" y="0"/>
            <a:chExt cx="503128" cy="2684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00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139797" y="3961200"/>
            <a:ext cx="1910314" cy="1019175"/>
            <a:chOff x="0" y="0"/>
            <a:chExt cx="503128" cy="26842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01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050111" y="5762046"/>
            <a:ext cx="5477275" cy="1019175"/>
            <a:chOff x="0" y="0"/>
            <a:chExt cx="1442574" cy="26842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사용할 공공데이터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139797" y="5762046"/>
            <a:ext cx="1910314" cy="1019175"/>
            <a:chOff x="0" y="0"/>
            <a:chExt cx="503128" cy="26842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03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054314" y="7738800"/>
            <a:ext cx="5477275" cy="1019175"/>
            <a:chOff x="0" y="0"/>
            <a:chExt cx="1442574" cy="26842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"/>
                  <a:sym typeface="윤고딕 Semi-Bold"/>
                </a:rPr>
                <a:t>향후 방향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144000" y="7738800"/>
            <a:ext cx="1910314" cy="1019175"/>
            <a:chOff x="0" y="0"/>
            <a:chExt cx="503128" cy="26842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04</a:t>
              </a:r>
            </a:p>
          </p:txBody>
        </p:sp>
      </p:grpSp>
      <p:sp>
        <p:nvSpPr>
          <p:cNvPr id="39" name="AutoShape 39"/>
          <p:cNvSpPr/>
          <p:nvPr/>
        </p:nvSpPr>
        <p:spPr>
          <a:xfrm>
            <a:off x="1309687" y="2230035"/>
            <a:ext cx="0" cy="131029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TextBox 40"/>
          <p:cNvSpPr txBox="1"/>
          <p:nvPr/>
        </p:nvSpPr>
        <p:spPr>
          <a:xfrm>
            <a:off x="885947" y="2277660"/>
            <a:ext cx="181672" cy="1821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974"/>
              </a:lnSpc>
              <a:spcBef>
                <a:spcPct val="0"/>
              </a:spcBef>
            </a:pPr>
            <a:r>
              <a:rPr lang="en-US" sz="1233" b="1" spc="64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PRESENTATION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3" name="Group 13"/>
            <p:cNvGrpSpPr/>
            <p:nvPr/>
          </p:nvGrpSpPr>
          <p:grpSpPr>
            <a:xfrm>
              <a:off x="2127457" y="0"/>
              <a:ext cx="5648675" cy="1490141"/>
              <a:chOff x="0" y="0"/>
              <a:chExt cx="1115787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66438" y="151937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프로젝트 소개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 dirty="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 dirty="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00</a:t>
                </a:r>
              </a:p>
            </p:txBody>
          </p:sp>
        </p:grpSp>
      </p:grpSp>
      <p:sp>
        <p:nvSpPr>
          <p:cNvPr id="22" name="AutoShape 2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4D6C94-E584-DAB1-0D6B-DE3364878118}"/>
              </a:ext>
            </a:extLst>
          </p:cNvPr>
          <p:cNvSpPr txBox="1"/>
          <p:nvPr/>
        </p:nvSpPr>
        <p:spPr>
          <a:xfrm>
            <a:off x="6779559" y="3314700"/>
            <a:ext cx="10362478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/>
              <a:t>출퇴근 시간 계산 및 추천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 사용자가 </a:t>
            </a:r>
            <a:r>
              <a:rPr lang="ko-KR" altLang="en-US" dirty="0"/>
              <a:t>자주 방문하는 장소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회사</a:t>
            </a:r>
            <a:r>
              <a:rPr lang="en-US" altLang="ko-KR" dirty="0"/>
              <a:t>, </a:t>
            </a:r>
            <a:r>
              <a:rPr lang="ko-KR" altLang="en-US" dirty="0"/>
              <a:t>학교</a:t>
            </a:r>
            <a:r>
              <a:rPr lang="en-US" altLang="ko-KR" dirty="0"/>
              <a:t>)</a:t>
            </a:r>
            <a:r>
              <a:rPr lang="ko-KR" altLang="en-US" dirty="0"/>
              <a:t>를 등록하고</a:t>
            </a:r>
            <a:r>
              <a:rPr lang="en-US" altLang="ko-KR" dirty="0"/>
              <a:t>, </a:t>
            </a:r>
            <a:r>
              <a:rPr lang="ko-KR" altLang="en-US" dirty="0"/>
              <a:t>실시간 교통 정보를 기반으로 출발 시간을 추천해줍니다</a:t>
            </a:r>
            <a:r>
              <a:rPr lang="en-US" altLang="ko-KR" dirty="0"/>
              <a:t>. </a:t>
            </a:r>
            <a:r>
              <a:rPr lang="ko-KR" altLang="en-US" dirty="0"/>
              <a:t>사용자는 언제 출발해야 지각하지 않는지 알림을 통해 </a:t>
            </a:r>
            <a:r>
              <a:rPr lang="ko-KR" altLang="en-US" dirty="0" err="1"/>
              <a:t>안내받을</a:t>
            </a:r>
            <a:r>
              <a:rPr lang="ko-KR" altLang="en-US" dirty="0"/>
              <a:t> 수 </a:t>
            </a:r>
            <a:r>
              <a:rPr lang="ko-KR" altLang="en-US" dirty="0" smtClean="0"/>
              <a:t>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실시간 날씨 및 </a:t>
            </a:r>
            <a:r>
              <a:rPr lang="ko-KR" altLang="en-US" b="1" dirty="0" err="1"/>
              <a:t>대기질</a:t>
            </a:r>
            <a:r>
              <a:rPr lang="ko-KR" altLang="en-US" b="1" dirty="0"/>
              <a:t> 정보 제공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 사용자의 </a:t>
            </a:r>
            <a:r>
              <a:rPr lang="ko-KR" altLang="en-US" dirty="0"/>
              <a:t>현재 거주 지역을 바탕으로 최신 날씨와 </a:t>
            </a:r>
            <a:r>
              <a:rPr lang="ko-KR" altLang="en-US" dirty="0" err="1"/>
              <a:t>대기질</a:t>
            </a:r>
            <a:r>
              <a:rPr lang="ko-KR" altLang="en-US" dirty="0"/>
              <a:t> 정보를 실시간으로 제공합니다</a:t>
            </a:r>
            <a:r>
              <a:rPr lang="en-US" altLang="ko-KR" dirty="0"/>
              <a:t>. </a:t>
            </a:r>
            <a:r>
              <a:rPr lang="ko-KR" altLang="en-US" dirty="0"/>
              <a:t>날씨 변화에 맞춰 계획을 세울 수 있도록 돕고</a:t>
            </a:r>
            <a:r>
              <a:rPr lang="en-US" altLang="ko-KR" dirty="0"/>
              <a:t>, </a:t>
            </a:r>
            <a:r>
              <a:rPr lang="ko-KR" altLang="en-US" dirty="0"/>
              <a:t>대기 상태에 따른 건강 관리도 지원합니다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개인화된 일정 관리</a:t>
            </a:r>
            <a:r>
              <a:rPr lang="en-US" altLang="ko-KR" dirty="0" smtClean="0"/>
              <a:t>:</a:t>
            </a:r>
          </a:p>
          <a:p>
            <a:r>
              <a:rPr lang="en-US" altLang="ko-KR" dirty="0" smtClean="0"/>
              <a:t> </a:t>
            </a:r>
          </a:p>
          <a:p>
            <a:r>
              <a:rPr lang="ko-KR" altLang="en-US" dirty="0" smtClean="0"/>
              <a:t> 사용자는 </a:t>
            </a:r>
            <a:r>
              <a:rPr lang="ko-KR" altLang="en-US" dirty="0"/>
              <a:t>간단한 캘린더에 자신의 일정을 추가하고 관리할 수 있습니다</a:t>
            </a:r>
            <a:r>
              <a:rPr lang="en-US" altLang="ko-KR" dirty="0"/>
              <a:t>. </a:t>
            </a:r>
            <a:r>
              <a:rPr lang="ko-KR" altLang="en-US" dirty="0"/>
              <a:t>중요한 일정이 다가오면 알림을 통해 미리 준비할 수 있도록 도와줍니다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커뮤니티 게시판</a:t>
            </a:r>
            <a:r>
              <a:rPr lang="en-US" altLang="ko-KR" dirty="0" smtClean="0"/>
              <a:t>: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/>
              <a:t>거주 지역에 특화된 커뮤니티 게시판을 통해 이웃과 소통하고 정보를 공유할 수 있습니다</a:t>
            </a:r>
            <a:r>
              <a:rPr lang="en-US" altLang="ko-KR" dirty="0"/>
              <a:t>. </a:t>
            </a:r>
            <a:r>
              <a:rPr lang="ko-KR" altLang="en-US" dirty="0"/>
              <a:t>지역 뉴스</a:t>
            </a:r>
            <a:r>
              <a:rPr lang="en-US" altLang="ko-KR" dirty="0"/>
              <a:t>, </a:t>
            </a:r>
            <a:r>
              <a:rPr lang="ko-KR" altLang="en-US" dirty="0"/>
              <a:t>이벤트</a:t>
            </a:r>
            <a:r>
              <a:rPr lang="en-US" altLang="ko-KR" dirty="0"/>
              <a:t>, </a:t>
            </a:r>
            <a:r>
              <a:rPr lang="ko-KR" altLang="en-US" dirty="0"/>
              <a:t>질문과 답변 등 다양한 주제를 다루며</a:t>
            </a:r>
            <a:r>
              <a:rPr lang="en-US" altLang="ko-KR" dirty="0"/>
              <a:t>, </a:t>
            </a:r>
            <a:r>
              <a:rPr lang="ko-KR" altLang="en-US" dirty="0"/>
              <a:t>지역 사회와의 연결을 강화합니다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주변 식당 추천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ko-KR" altLang="en-US" dirty="0" smtClean="0"/>
              <a:t>사용자의 </a:t>
            </a:r>
            <a:r>
              <a:rPr lang="ko-KR" altLang="en-US" dirty="0"/>
              <a:t>일정에 맞춰 점심시간에 근처의 식당을 추천합니다</a:t>
            </a:r>
            <a:r>
              <a:rPr lang="en-US" altLang="ko-KR" dirty="0"/>
              <a:t>. </a:t>
            </a:r>
            <a:r>
              <a:rPr lang="ko-KR" altLang="en-US" dirty="0"/>
              <a:t>사용자 선호도와 위치에 기반하여 최적의 식사 장소를 제안하여 바쁜 일상 속에서도 식사 선택을 편리하게 도와줍니다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48B498-03DF-40FB-40AC-3ECF0CF6A47E}"/>
              </a:ext>
            </a:extLst>
          </p:cNvPr>
          <p:cNvSpPr txBox="1"/>
          <p:nvPr/>
        </p:nvSpPr>
        <p:spPr>
          <a:xfrm>
            <a:off x="685800" y="2500070"/>
            <a:ext cx="18211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 smtClean="0">
                <a:latin typeface="Arial Black" panose="020B0A04020102020204" pitchFamily="34" charset="0"/>
              </a:rPr>
              <a:t>UrbanSync</a:t>
            </a:r>
            <a:r>
              <a:rPr lang="ko-KR" altLang="en-US" sz="2400" dirty="0" smtClean="0">
                <a:latin typeface="Arial Black" panose="020B0A04020102020204" pitchFamily="34" charset="0"/>
              </a:rPr>
              <a:t>는</a:t>
            </a:r>
            <a:r>
              <a:rPr lang="en-US" altLang="ko-KR" sz="2400" dirty="0" smtClean="0">
                <a:latin typeface="Arial Black" panose="020B0A04020102020204" pitchFamily="34" charset="0"/>
              </a:rPr>
              <a:t> </a:t>
            </a:r>
            <a:r>
              <a:rPr lang="ko-KR" altLang="en-US" sz="2400" dirty="0" smtClean="0"/>
              <a:t>다음과 </a:t>
            </a:r>
            <a:r>
              <a:rPr lang="ko-KR" altLang="en-US" sz="2400" dirty="0"/>
              <a:t>같은 기능을 통해 도시 거주자들의 일상을 더욱 편리하게 만드는 웹 </a:t>
            </a:r>
            <a:r>
              <a:rPr lang="ko-KR" altLang="en-US" sz="2400" dirty="0" smtClean="0"/>
              <a:t>기반 애플리케이션입니다</a:t>
            </a:r>
            <a:endParaRPr lang="en-US" altLang="ko-KR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1" y="4538878"/>
            <a:ext cx="5630116" cy="321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8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3" name="Group 13"/>
            <p:cNvGrpSpPr/>
            <p:nvPr/>
          </p:nvGrpSpPr>
          <p:grpSpPr>
            <a:xfrm>
              <a:off x="2127457" y="0"/>
              <a:ext cx="5796965" cy="1490141"/>
              <a:chOff x="0" y="0"/>
              <a:chExt cx="1145079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95730" y="147376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기획 의도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 dirty="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01</a:t>
                </a:r>
              </a:p>
            </p:txBody>
          </p:sp>
        </p:grpSp>
      </p:grpSp>
      <p:sp>
        <p:nvSpPr>
          <p:cNvPr id="22" name="AutoShape 2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sp>
        <p:nvSpPr>
          <p:cNvPr id="56" name="Rectangle 21">
            <a:extLst>
              <a:ext uri="{FF2B5EF4-FFF2-40B4-BE49-F238E27FC236}">
                <a16:creationId xmlns:a16="http://schemas.microsoft.com/office/drawing/2014/main" id="{437C3C22-3327-AA21-4985-1A1100FA8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268AC1F-F474-AA79-1CA2-EE313B44D371}"/>
              </a:ext>
            </a:extLst>
          </p:cNvPr>
          <p:cNvSpPr txBox="1"/>
          <p:nvPr/>
        </p:nvSpPr>
        <p:spPr>
          <a:xfrm>
            <a:off x="7162800" y="2628900"/>
            <a:ext cx="10155284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 smtClean="0"/>
              <a:t>시간 </a:t>
            </a:r>
            <a:r>
              <a:rPr lang="ko-KR" altLang="en-US" b="1" dirty="0"/>
              <a:t>관리의 효율화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ko-KR" altLang="en-US" dirty="0" smtClean="0"/>
              <a:t>사용자가 </a:t>
            </a:r>
            <a:r>
              <a:rPr lang="ko-KR" altLang="en-US" dirty="0"/>
              <a:t>출퇴근 및 이동 시간을 보다 정확하게 예측하고</a:t>
            </a:r>
            <a:r>
              <a:rPr lang="en-US" altLang="ko-KR" dirty="0"/>
              <a:t>, </a:t>
            </a:r>
            <a:r>
              <a:rPr lang="ko-KR" altLang="en-US" dirty="0"/>
              <a:t>언제 출발해야 지각하지 않을지 미리 계획할 수 있도록 도와줍니다</a:t>
            </a:r>
            <a:r>
              <a:rPr lang="en-US" altLang="ko-KR" dirty="0"/>
              <a:t>. </a:t>
            </a:r>
            <a:r>
              <a:rPr lang="ko-KR" altLang="en-US" dirty="0"/>
              <a:t>이를 통해 바쁜 도시 생활 속에서 불필요한 시간 낭비를 줄이는 데 기여합니다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실시간 환경 정보 제공</a:t>
            </a:r>
            <a:r>
              <a:rPr lang="en-US" altLang="ko-KR" dirty="0" smtClean="0"/>
              <a:t>: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/>
              <a:t>실시간으로 날씨와 </a:t>
            </a:r>
            <a:r>
              <a:rPr lang="ko-KR" altLang="en-US" dirty="0" err="1"/>
              <a:t>대기질</a:t>
            </a:r>
            <a:r>
              <a:rPr lang="ko-KR" altLang="en-US" dirty="0"/>
              <a:t> 정보를 제공함으로써 사용자가 보다 건강한 생활을 영위할 수 있도록 지원합니다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ko-KR" altLang="en-US" dirty="0" err="1"/>
              <a:t>대기질</a:t>
            </a:r>
            <a:r>
              <a:rPr lang="ko-KR" altLang="en-US" dirty="0"/>
              <a:t> 정보는 외출이나 일정을 계획할 때 중요한 요소로 작용할 수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일정 및 생활의 간편한 관리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사용자 </a:t>
            </a:r>
            <a:r>
              <a:rPr lang="ko-KR" altLang="en-US" dirty="0"/>
              <a:t>맞춤형 일정 관리 기능을 통해 일상적인 업무</a:t>
            </a:r>
            <a:r>
              <a:rPr lang="en-US" altLang="ko-KR" dirty="0"/>
              <a:t>, </a:t>
            </a:r>
            <a:r>
              <a:rPr lang="ko-KR" altLang="en-US" dirty="0"/>
              <a:t>개인 일정 등을 효율적으로 관리할 수 있으며</a:t>
            </a:r>
            <a:r>
              <a:rPr lang="en-US" altLang="ko-KR" dirty="0"/>
              <a:t>, </a:t>
            </a:r>
            <a:r>
              <a:rPr lang="ko-KR" altLang="en-US" dirty="0"/>
              <a:t>알림 기능을 통해 중요한 일정을 놓치지 않도록 돕습니다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커뮤니티 활성화</a:t>
            </a:r>
            <a:r>
              <a:rPr lang="en-US" altLang="ko-KR" dirty="0" smtClean="0"/>
              <a:t>: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 </a:t>
            </a:r>
            <a:r>
              <a:rPr lang="ko-KR" altLang="en-US" dirty="0"/>
              <a:t>지역 커뮤니티 게시판을 통해 사용자들이 서로 소통하고 정보를 공유할 수 있도록 하여</a:t>
            </a:r>
            <a:r>
              <a:rPr lang="en-US" altLang="ko-KR" dirty="0"/>
              <a:t>, </a:t>
            </a:r>
            <a:r>
              <a:rPr lang="ko-KR" altLang="en-US" dirty="0"/>
              <a:t>도시 내의 소속감과 연대감을 강화하고자 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사용자 경험 </a:t>
            </a:r>
            <a:r>
              <a:rPr lang="ko-KR" altLang="en-US" b="1" dirty="0" smtClean="0"/>
              <a:t>개선</a:t>
            </a:r>
            <a:r>
              <a:rPr lang="en-US" altLang="ko-KR" dirty="0" smtClean="0"/>
              <a:t>: </a:t>
            </a:r>
          </a:p>
          <a:p>
            <a:r>
              <a:rPr lang="ko-KR" altLang="en-US" dirty="0" smtClean="0"/>
              <a:t>점심시간이나 </a:t>
            </a:r>
            <a:r>
              <a:rPr lang="ko-KR" altLang="en-US" dirty="0"/>
              <a:t>자유시간에 주변 식당을 추천함으로써 사용자가 보다 빠르고 쉽게 식사 선택을 할 수 있도록 도와 일상 속에서 더 나은 결정을 내릴 수 있게 합니다</a:t>
            </a:r>
            <a:r>
              <a:rPr lang="en-US" altLang="ko-KR" dirty="0"/>
              <a:t>.</a:t>
            </a:r>
          </a:p>
          <a:p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44" y="4188235"/>
            <a:ext cx="5728650" cy="32735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58400" y="2699469"/>
            <a:ext cx="5629526" cy="849451"/>
            <a:chOff x="0" y="0"/>
            <a:chExt cx="12853520" cy="193949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12828120" cy="1914094"/>
            </a:xfrm>
            <a:custGeom>
              <a:avLst/>
              <a:gdLst/>
              <a:ahLst/>
              <a:cxnLst/>
              <a:rect l="l" t="t" r="r" b="b"/>
              <a:pathLst>
                <a:path w="12828120" h="1914094">
                  <a:moveTo>
                    <a:pt x="11871175" y="1914094"/>
                  </a:moveTo>
                  <a:lnTo>
                    <a:pt x="956945" y="1914094"/>
                  </a:lnTo>
                  <a:cubicBezTo>
                    <a:pt x="428371" y="1914094"/>
                    <a:pt x="0" y="1485597"/>
                    <a:pt x="0" y="95704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11871175" y="0"/>
                  </a:lnTo>
                  <a:cubicBezTo>
                    <a:pt x="12399622" y="0"/>
                    <a:pt x="12828120" y="428371"/>
                    <a:pt x="12828120" y="957047"/>
                  </a:cubicBezTo>
                  <a:cubicBezTo>
                    <a:pt x="12828120" y="1485597"/>
                    <a:pt x="12399622" y="1914094"/>
                    <a:pt x="11871175" y="1914094"/>
                  </a:cubicBezTo>
                  <a:close/>
                </a:path>
              </a:pathLst>
            </a:custGeom>
            <a:solidFill>
              <a:srgbClr val="6D6E7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2853520" cy="1939494"/>
            </a:xfrm>
            <a:custGeom>
              <a:avLst/>
              <a:gdLst/>
              <a:ahLst/>
              <a:cxnLst/>
              <a:rect l="l" t="t" r="r" b="b"/>
              <a:pathLst>
                <a:path w="12853520" h="1939494">
                  <a:moveTo>
                    <a:pt x="11883875" y="0"/>
                  </a:moveTo>
                  <a:lnTo>
                    <a:pt x="969645" y="0"/>
                  </a:lnTo>
                  <a:cubicBezTo>
                    <a:pt x="434975" y="0"/>
                    <a:pt x="0" y="434975"/>
                    <a:pt x="0" y="969747"/>
                  </a:cubicBezTo>
                  <a:cubicBezTo>
                    <a:pt x="0" y="1504520"/>
                    <a:pt x="434975" y="1939494"/>
                    <a:pt x="969645" y="1939494"/>
                  </a:cubicBezTo>
                  <a:lnTo>
                    <a:pt x="11883875" y="1939494"/>
                  </a:lnTo>
                  <a:cubicBezTo>
                    <a:pt x="12418545" y="1939494"/>
                    <a:pt x="12853520" y="1504520"/>
                    <a:pt x="12853520" y="969747"/>
                  </a:cubicBezTo>
                  <a:cubicBezTo>
                    <a:pt x="12853520" y="434975"/>
                    <a:pt x="12418545" y="0"/>
                    <a:pt x="11883875" y="0"/>
                  </a:cubicBezTo>
                  <a:close/>
                  <a:moveTo>
                    <a:pt x="11883875" y="1914094"/>
                  </a:moveTo>
                  <a:lnTo>
                    <a:pt x="969645" y="1914094"/>
                  </a:lnTo>
                  <a:cubicBezTo>
                    <a:pt x="448945" y="1914094"/>
                    <a:pt x="25400" y="1490550"/>
                    <a:pt x="25400" y="969747"/>
                  </a:cubicBezTo>
                  <a:cubicBezTo>
                    <a:pt x="25400" y="448945"/>
                    <a:pt x="448945" y="25400"/>
                    <a:pt x="969645" y="25400"/>
                  </a:cubicBezTo>
                  <a:lnTo>
                    <a:pt x="11883875" y="25400"/>
                  </a:lnTo>
                  <a:cubicBezTo>
                    <a:pt x="12404575" y="25400"/>
                    <a:pt x="12828120" y="448945"/>
                    <a:pt x="12828120" y="969747"/>
                  </a:cubicBezTo>
                  <a:cubicBezTo>
                    <a:pt x="12828120" y="1490550"/>
                    <a:pt x="12404575" y="1914094"/>
                    <a:pt x="11883875" y="191409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776479" y="2957507"/>
            <a:ext cx="3941677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39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chemeClr val="bg1"/>
                </a:solidFill>
              </a:rPr>
              <a:t>프로젝트 목표 </a:t>
            </a:r>
            <a:r>
              <a:rPr lang="en-US" altLang="ko-KR" sz="2400" b="1" dirty="0">
                <a:solidFill>
                  <a:schemeClr val="bg1"/>
                </a:solidFill>
              </a:rPr>
              <a:t>(Project Goals)</a:t>
            </a:r>
            <a:endParaRPr lang="en-US" sz="2199" b="1" spc="-186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028700" y="3951431"/>
            <a:ext cx="7598825" cy="3978678"/>
            <a:chOff x="0" y="0"/>
            <a:chExt cx="12127782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127782" cy="6350000"/>
            </a:xfrm>
            <a:custGeom>
              <a:avLst/>
              <a:gdLst/>
              <a:ahLst/>
              <a:cxnLst/>
              <a:rect l="l" t="t" r="r" b="b"/>
              <a:pathLst>
                <a:path w="12127782" h="6350000">
                  <a:moveTo>
                    <a:pt x="3017551" y="0"/>
                  </a:moveTo>
                  <a:lnTo>
                    <a:pt x="9110231" y="0"/>
                  </a:lnTo>
                  <a:cubicBezTo>
                    <a:pt x="10776970" y="0"/>
                    <a:pt x="12127782" y="1162050"/>
                    <a:pt x="12127782" y="2595880"/>
                  </a:cubicBezTo>
                  <a:lnTo>
                    <a:pt x="12127782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350812" y="0"/>
                    <a:pt x="3017551" y="0"/>
                  </a:cubicBezTo>
                  <a:close/>
                </a:path>
              </a:pathLst>
            </a:custGeom>
            <a:blipFill>
              <a:blip r:embed="rId2"/>
              <a:stretch>
                <a:fillRect t="-13503" b="-13503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sp>
        <p:nvSpPr>
          <p:cNvPr id="18" name="AutoShape 18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Freeform 19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22" name="Group 22"/>
            <p:cNvGrpSpPr/>
            <p:nvPr/>
          </p:nvGrpSpPr>
          <p:grpSpPr>
            <a:xfrm>
              <a:off x="2189802" y="0"/>
              <a:ext cx="5779044" cy="1490141"/>
              <a:chOff x="12315" y="0"/>
              <a:chExt cx="1141539" cy="294349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2315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104505" y="160574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프로젝트 목표 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02</a:t>
                </a:r>
              </a:p>
            </p:txBody>
          </p:sp>
        </p:grpSp>
      </p:grpSp>
      <p:sp>
        <p:nvSpPr>
          <p:cNvPr id="13" name="직사각형 12"/>
          <p:cNvSpPr/>
          <p:nvPr/>
        </p:nvSpPr>
        <p:spPr>
          <a:xfrm>
            <a:off x="8858466" y="3951431"/>
            <a:ext cx="9144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/>
              <a:t>도시의 지속 가능성 강화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r>
              <a:rPr lang="ko-KR" altLang="en-US" dirty="0" err="1" smtClean="0"/>
              <a:t>대기질</a:t>
            </a:r>
            <a:r>
              <a:rPr lang="ko-KR" altLang="en-US" dirty="0" smtClean="0"/>
              <a:t> </a:t>
            </a:r>
            <a:r>
              <a:rPr lang="ko-KR" altLang="en-US" dirty="0"/>
              <a:t>정보와 교통 혼잡 예측 기능을 통해 환경에 미치는 영향을 줄이고</a:t>
            </a:r>
            <a:r>
              <a:rPr lang="en-US" altLang="ko-KR" dirty="0"/>
              <a:t>, </a:t>
            </a:r>
            <a:r>
              <a:rPr lang="ko-KR" altLang="en-US" dirty="0"/>
              <a:t>도시의 교통 혼잡 감소</a:t>
            </a:r>
            <a:r>
              <a:rPr lang="en-US" altLang="ko-KR" dirty="0"/>
              <a:t>, </a:t>
            </a:r>
            <a:r>
              <a:rPr lang="ko-KR" altLang="en-US" dirty="0"/>
              <a:t>에너지 절약</a:t>
            </a:r>
            <a:r>
              <a:rPr lang="en-US" altLang="ko-KR" dirty="0"/>
              <a:t>, </a:t>
            </a:r>
            <a:r>
              <a:rPr lang="ko-KR" altLang="en-US" dirty="0"/>
              <a:t>환경 보호에 기여합니다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지역 사회 활성화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r>
              <a:rPr lang="ko-KR" altLang="en-US" dirty="0" smtClean="0"/>
              <a:t> 커뮤니티 </a:t>
            </a:r>
            <a:r>
              <a:rPr lang="ko-KR" altLang="en-US" dirty="0"/>
              <a:t>게시판을 통해 주민 간 소통을 촉진하여 공동체 의식을 강화하고</a:t>
            </a:r>
            <a:r>
              <a:rPr lang="en-US" altLang="ko-KR" dirty="0"/>
              <a:t>, </a:t>
            </a:r>
            <a:r>
              <a:rPr lang="ko-KR" altLang="en-US" dirty="0"/>
              <a:t>지역 사회의 연대감과 협력 문화를 발전시킵니다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포용적 도시 발전</a:t>
            </a:r>
            <a:r>
              <a:rPr lang="en-US" altLang="ko-KR" dirty="0" smtClean="0"/>
              <a:t>:</a:t>
            </a:r>
          </a:p>
          <a:p>
            <a:r>
              <a:rPr lang="en-US" altLang="ko-KR" dirty="0" smtClean="0"/>
              <a:t> </a:t>
            </a:r>
            <a:r>
              <a:rPr lang="ko-KR" altLang="en-US" dirty="0"/>
              <a:t>다양한 연령층과 배경을 고려한 직관적인 인터페이스를 제공하여 디지털 소외 계층을 줄이고</a:t>
            </a:r>
            <a:r>
              <a:rPr lang="en-US" altLang="ko-KR" dirty="0"/>
              <a:t>, </a:t>
            </a:r>
            <a:r>
              <a:rPr lang="ko-KR" altLang="en-US" dirty="0"/>
              <a:t>모든 시민이 도시 자원을 공평하게 활용할 수 있도록 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건강 증진과 복지 향상</a:t>
            </a:r>
            <a:r>
              <a:rPr lang="en-US" altLang="ko-KR" dirty="0"/>
              <a:t>: </a:t>
            </a:r>
            <a:endParaRPr lang="en-US" altLang="ko-KR" dirty="0" smtClean="0"/>
          </a:p>
          <a:p>
            <a:r>
              <a:rPr lang="ko-KR" altLang="en-US" dirty="0" smtClean="0"/>
              <a:t> 실시간 대기 질과 </a:t>
            </a:r>
            <a:r>
              <a:rPr lang="ko-KR" altLang="en-US" dirty="0"/>
              <a:t>날씨 정보를 제공하여 시민들이 건강한 결정을 내리도록 돕고</a:t>
            </a:r>
            <a:r>
              <a:rPr lang="en-US" altLang="ko-KR" dirty="0"/>
              <a:t>, </a:t>
            </a:r>
            <a:r>
              <a:rPr lang="ko-KR" altLang="en-US" dirty="0"/>
              <a:t>공공 보건 향상에 기여합니다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b="1" dirty="0"/>
              <a:t>지속적인 도시 개선 데이터 활용</a:t>
            </a:r>
            <a:r>
              <a:rPr lang="en-US" altLang="ko-KR" dirty="0" smtClean="0"/>
              <a:t>:</a:t>
            </a:r>
          </a:p>
          <a:p>
            <a:r>
              <a:rPr lang="en-US" altLang="ko-KR" dirty="0" smtClean="0"/>
              <a:t>  </a:t>
            </a:r>
            <a:r>
              <a:rPr lang="ko-KR" altLang="en-US" dirty="0" smtClean="0"/>
              <a:t>대시보드에서 </a:t>
            </a:r>
            <a:r>
              <a:rPr lang="ko-KR" altLang="en-US" dirty="0"/>
              <a:t>수집된 데이터를 통해 도시 관리와 정책 수립에 필요한 정보를 제공하고</a:t>
            </a:r>
            <a:r>
              <a:rPr lang="en-US" altLang="ko-KR" dirty="0"/>
              <a:t>, </a:t>
            </a:r>
            <a:r>
              <a:rPr lang="ko-KR" altLang="en-US" dirty="0"/>
              <a:t>스마트 </a:t>
            </a:r>
            <a:r>
              <a:rPr lang="ko-KR" altLang="en-US" dirty="0" smtClean="0"/>
              <a:t>시티 로서의 </a:t>
            </a:r>
            <a:r>
              <a:rPr lang="ko-KR" altLang="en-US" dirty="0"/>
              <a:t>발전을 도모합니다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4" name="Group 14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2127457" y="0"/>
              <a:ext cx="5934062" cy="1490141"/>
              <a:chOff x="0" y="0"/>
              <a:chExt cx="1172161" cy="294349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105723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105723" h="294349">
                    <a:moveTo>
                      <a:pt x="0" y="0"/>
                    </a:moveTo>
                    <a:lnTo>
                      <a:pt x="1105723" y="0"/>
                    </a:lnTo>
                    <a:lnTo>
                      <a:pt x="1105723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66438" y="144785"/>
                <a:ext cx="1105723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사용할 공공 데이터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03</a:t>
                </a:r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C598BC0-0E9C-4C8E-8239-9502EB56DC50}"/>
              </a:ext>
            </a:extLst>
          </p:cNvPr>
          <p:cNvSpPr txBox="1"/>
          <p:nvPr/>
        </p:nvSpPr>
        <p:spPr>
          <a:xfrm>
            <a:off x="880836" y="2578242"/>
            <a:ext cx="1641565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/>
              <a:t>사용할 공공데이터 </a:t>
            </a:r>
            <a:r>
              <a:rPr lang="en-US" altLang="ko-KR" sz="2800" b="1" dirty="0"/>
              <a:t>(Public Data to Be Used</a:t>
            </a:r>
            <a:r>
              <a:rPr lang="en-US" altLang="ko-KR" sz="2800" b="1" dirty="0" smtClean="0"/>
              <a:t>)</a:t>
            </a:r>
          </a:p>
          <a:p>
            <a:endParaRPr lang="en-US" altLang="ko-KR" sz="2800" b="1" dirty="0" smtClean="0"/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800" b="1" dirty="0">
                <a:latin typeface="Arial" panose="020B0604020202020204" pitchFamily="34" charset="0"/>
              </a:rPr>
              <a:t>교통 데이터</a:t>
            </a:r>
            <a:r>
              <a:rPr lang="ko-KR" altLang="ko-KR" sz="2800" dirty="0">
                <a:latin typeface="Arial" panose="020B0604020202020204" pitchFamily="34" charset="0"/>
              </a:rPr>
              <a:t>: 실시간 교통 혼잡도와 대중교통 운행 정보를 제공하는 API 활용</a:t>
            </a:r>
            <a:r>
              <a:rPr lang="ko-KR" altLang="ko-KR" sz="2800" dirty="0" smtClean="0">
                <a:latin typeface="Arial" panose="020B0604020202020204" pitchFamily="34" charset="0"/>
              </a:rPr>
              <a:t>.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ko-KR" altLang="ko-KR" sz="2800" dirty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800" b="1" dirty="0">
                <a:latin typeface="Arial" panose="020B0604020202020204" pitchFamily="34" charset="0"/>
              </a:rPr>
              <a:t>날씨 및 </a:t>
            </a:r>
            <a:r>
              <a:rPr lang="ko-KR" altLang="ko-KR" sz="2800" b="1" dirty="0" smtClean="0">
                <a:latin typeface="Arial" panose="020B0604020202020204" pitchFamily="34" charset="0"/>
              </a:rPr>
              <a:t>대기</a:t>
            </a:r>
            <a:r>
              <a:rPr lang="en-US" altLang="ko-KR" sz="2800" b="1" dirty="0" smtClean="0">
                <a:latin typeface="Arial" panose="020B0604020202020204" pitchFamily="34" charset="0"/>
              </a:rPr>
              <a:t> </a:t>
            </a:r>
            <a:r>
              <a:rPr lang="ko-KR" altLang="ko-KR" sz="2800" b="1" dirty="0" smtClean="0">
                <a:latin typeface="Arial" panose="020B0604020202020204" pitchFamily="34" charset="0"/>
              </a:rPr>
              <a:t>질 </a:t>
            </a:r>
            <a:r>
              <a:rPr lang="ko-KR" altLang="ko-KR" sz="2800" b="1" dirty="0">
                <a:latin typeface="Arial" panose="020B0604020202020204" pitchFamily="34" charset="0"/>
              </a:rPr>
              <a:t>데이터</a:t>
            </a:r>
            <a:r>
              <a:rPr lang="ko-KR" altLang="ko-KR" sz="2800" dirty="0">
                <a:latin typeface="Arial" panose="020B0604020202020204" pitchFamily="34" charset="0"/>
              </a:rPr>
              <a:t>: 현재 날씨와 대기 오염 지수를 제공하는 기상청 및 환경부 데이터 활용</a:t>
            </a:r>
            <a:r>
              <a:rPr lang="ko-KR" altLang="ko-KR" sz="2800" dirty="0" smtClean="0">
                <a:latin typeface="Arial" panose="020B0604020202020204" pitchFamily="34" charset="0"/>
              </a:rPr>
              <a:t>.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ko-KR" altLang="ko-KR" sz="2800" dirty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800" b="1" dirty="0">
                <a:latin typeface="Arial" panose="020B0604020202020204" pitchFamily="34" charset="0"/>
              </a:rPr>
              <a:t>지역 정보 데이터</a:t>
            </a:r>
            <a:r>
              <a:rPr lang="ko-KR" altLang="ko-KR" sz="2800" dirty="0">
                <a:latin typeface="Arial" panose="020B0604020202020204" pitchFamily="34" charset="0"/>
              </a:rPr>
              <a:t>: 지역 커뮤니티 및 공공시설에 대한 정보를 포함하는 데이터 활용</a:t>
            </a:r>
            <a:r>
              <a:rPr lang="ko-KR" altLang="ko-KR" sz="2800" dirty="0" smtClean="0">
                <a:latin typeface="Arial" panose="020B0604020202020204" pitchFamily="34" charset="0"/>
              </a:rPr>
              <a:t>.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ko-KR" altLang="ko-KR" sz="2800" dirty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800" b="1" dirty="0">
                <a:latin typeface="Arial" panose="020B0604020202020204" pitchFamily="34" charset="0"/>
              </a:rPr>
              <a:t>음식점 및 상업시설 데이터</a:t>
            </a:r>
            <a:r>
              <a:rPr lang="ko-KR" altLang="ko-KR" sz="2800" dirty="0">
                <a:latin typeface="Arial" panose="020B0604020202020204" pitchFamily="34" charset="0"/>
              </a:rPr>
              <a:t>: 주변 음식점과 상업시설의 위치 및 평점을 제공하는 데이터 </a:t>
            </a:r>
            <a:r>
              <a:rPr lang="ko-KR" altLang="ko-KR" sz="2800" dirty="0" smtClean="0">
                <a:latin typeface="Arial" panose="020B0604020202020204" pitchFamily="34" charset="0"/>
              </a:rPr>
              <a:t>활용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ko-KR" altLang="ko-KR" sz="2800" dirty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800" b="1" dirty="0">
                <a:latin typeface="Arial" panose="020B0604020202020204" pitchFamily="34" charset="0"/>
              </a:rPr>
              <a:t>보건 데이터</a:t>
            </a:r>
            <a:r>
              <a:rPr lang="ko-KR" altLang="ko-KR" sz="2800" dirty="0">
                <a:latin typeface="Arial" panose="020B0604020202020204" pitchFamily="34" charset="0"/>
              </a:rPr>
              <a:t>: 질병 발생 현황과 지역 내 건강 프로그램 정보를 제공하는 데이터 활용.</a:t>
            </a:r>
          </a:p>
          <a:p>
            <a:endParaRPr lang="en-US" altLang="ko-KR" sz="28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0" name="Group 10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2127457" y="0"/>
              <a:ext cx="5792269" cy="1490141"/>
              <a:chOff x="0" y="0"/>
              <a:chExt cx="1144152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63507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63507" h="294349">
                    <a:moveTo>
                      <a:pt x="0" y="0"/>
                    </a:moveTo>
                    <a:lnTo>
                      <a:pt x="1063507" y="0"/>
                    </a:lnTo>
                    <a:lnTo>
                      <a:pt x="1063507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80645" y="147174"/>
                <a:ext cx="1063507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향후 방향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05</a:t>
                </a:r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A438CD7-F243-61A9-B86C-86D5B7EA3AA1}"/>
              </a:ext>
            </a:extLst>
          </p:cNvPr>
          <p:cNvSpPr txBox="1"/>
          <p:nvPr/>
        </p:nvSpPr>
        <p:spPr>
          <a:xfrm>
            <a:off x="1295400" y="2145565"/>
            <a:ext cx="16415656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/>
              <a:t>향후 방향 </a:t>
            </a:r>
            <a:r>
              <a:rPr lang="en-US" altLang="ko-KR" sz="2800" dirty="0"/>
              <a:t>(Future Directions)</a:t>
            </a:r>
          </a:p>
          <a:p>
            <a:endParaRPr lang="en-US" altLang="ko-KR" sz="2800" dirty="0" smtClean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000" b="1" dirty="0">
                <a:latin typeface="Arial" panose="020B0604020202020204" pitchFamily="34" charset="0"/>
              </a:rPr>
              <a:t>기능 확장</a:t>
            </a:r>
            <a:r>
              <a:rPr lang="ko-KR" altLang="ko-KR" sz="2800" dirty="0">
                <a:latin typeface="Arial" panose="020B0604020202020204" pitchFamily="34" charset="0"/>
              </a:rPr>
              <a:t>: 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사용자 </a:t>
            </a:r>
            <a:r>
              <a:rPr lang="ko-KR" altLang="ko-KR" sz="2000" dirty="0">
                <a:latin typeface="Arial" panose="020B0604020202020204" pitchFamily="34" charset="0"/>
              </a:rPr>
              <a:t>피드백을 기반으로 대시보드의 기능을 지속적으로 개선하고 확장하여, 더 많은 사용자 요구를 충족하도록 합니다.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예를 </a:t>
            </a:r>
            <a:r>
              <a:rPr lang="ko-KR" altLang="ko-KR" sz="2000" dirty="0">
                <a:latin typeface="Arial" panose="020B0604020202020204" pitchFamily="34" charset="0"/>
              </a:rPr>
              <a:t>들어, 개인화된 추천 알고리즘을 개발하여 더욱 맞춤형 서비스를 제공할 수 있습니다</a:t>
            </a:r>
            <a:r>
              <a:rPr lang="ko-KR" altLang="ko-KR" sz="2000" dirty="0" smtClean="0">
                <a:latin typeface="Arial" panose="020B0604020202020204" pitchFamily="34" charset="0"/>
              </a:rPr>
              <a:t>.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20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000" b="1" dirty="0">
                <a:latin typeface="Arial" panose="020B0604020202020204" pitchFamily="34" charset="0"/>
              </a:rPr>
              <a:t>데이터 통합 및 분석</a:t>
            </a:r>
            <a:r>
              <a:rPr lang="ko-KR" altLang="ko-KR" sz="2000" dirty="0">
                <a:latin typeface="Arial" panose="020B0604020202020204" pitchFamily="34" charset="0"/>
              </a:rPr>
              <a:t>: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다양한 </a:t>
            </a:r>
            <a:r>
              <a:rPr lang="ko-KR" altLang="ko-KR" sz="2000" dirty="0">
                <a:latin typeface="Arial" panose="020B0604020202020204" pitchFamily="34" charset="0"/>
              </a:rPr>
              <a:t>공공 데이터 소스를 통합하여 심층 분석을 통해 </a:t>
            </a:r>
            <a:r>
              <a:rPr lang="ko-KR" altLang="ko-KR" sz="2000" dirty="0" err="1">
                <a:latin typeface="Arial" panose="020B0604020202020204" pitchFamily="34" charset="0"/>
              </a:rPr>
              <a:t>인사이트를</a:t>
            </a:r>
            <a:r>
              <a:rPr lang="ko-KR" altLang="ko-KR" sz="2000" dirty="0">
                <a:latin typeface="Arial" panose="020B0604020202020204" pitchFamily="34" charset="0"/>
              </a:rPr>
              <a:t> 도출하고, 사용자에게 더 유용한 정보를 제공하도록 합니다.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예를 </a:t>
            </a:r>
            <a:r>
              <a:rPr lang="ko-KR" altLang="ko-KR" sz="2000" dirty="0">
                <a:latin typeface="Arial" panose="020B0604020202020204" pitchFamily="34" charset="0"/>
              </a:rPr>
              <a:t>들어, 교통 데이터와 날씨 데이터를 결합해 더 정교한 이동 경로 및 시간 예측 기능을 개발할 수 있습니다</a:t>
            </a:r>
            <a:r>
              <a:rPr lang="ko-KR" altLang="ko-KR" sz="2000" dirty="0" smtClean="0">
                <a:latin typeface="Arial" panose="020B0604020202020204" pitchFamily="34" charset="0"/>
              </a:rPr>
              <a:t>.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20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000" b="1" dirty="0">
                <a:latin typeface="Arial" panose="020B0604020202020204" pitchFamily="34" charset="0"/>
              </a:rPr>
              <a:t>모바일 애플리케이션 개발</a:t>
            </a:r>
            <a:r>
              <a:rPr lang="ko-KR" altLang="ko-KR" sz="2000" dirty="0">
                <a:latin typeface="Arial" panose="020B0604020202020204" pitchFamily="34" charset="0"/>
              </a:rPr>
              <a:t>: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대시보드의 </a:t>
            </a:r>
            <a:r>
              <a:rPr lang="ko-KR" altLang="ko-KR" sz="2000" dirty="0">
                <a:latin typeface="Arial" panose="020B0604020202020204" pitchFamily="34" charset="0"/>
              </a:rPr>
              <a:t>기능을 모바일 플랫폼으로 확장하여 사용자들이 언제 어디서나 정보를 손쉽게 확인하고 관리할 수 있도록 합니다</a:t>
            </a:r>
            <a:r>
              <a:rPr lang="ko-KR" altLang="ko-KR" sz="2000" dirty="0" smtClean="0">
                <a:latin typeface="Arial" panose="020B0604020202020204" pitchFamily="34" charset="0"/>
              </a:rPr>
              <a:t>.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20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000" b="1" dirty="0">
                <a:latin typeface="Arial" panose="020B0604020202020204" pitchFamily="34" charset="0"/>
              </a:rPr>
              <a:t>지역 사회 참여 증진</a:t>
            </a:r>
            <a:r>
              <a:rPr lang="ko-KR" altLang="ko-KR" sz="2000" dirty="0">
                <a:latin typeface="Arial" panose="020B0604020202020204" pitchFamily="34" charset="0"/>
              </a:rPr>
              <a:t>: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커뮤니티 </a:t>
            </a:r>
            <a:r>
              <a:rPr lang="ko-KR" altLang="ko-KR" sz="2000" dirty="0">
                <a:latin typeface="Arial" panose="020B0604020202020204" pitchFamily="34" charset="0"/>
              </a:rPr>
              <a:t>게시판과 같은 기능을 강화하여 지역 주민들이 더 활발하게 참여할 수 있는 환경을 조성하고, 지역 사회의 의견을 수렴하여 서비스 개선에 반영합니다</a:t>
            </a:r>
            <a:r>
              <a:rPr lang="ko-KR" altLang="ko-KR" sz="2800" dirty="0" smtClean="0">
                <a:latin typeface="Arial" panose="020B0604020202020204" pitchFamily="34" charset="0"/>
              </a:rPr>
              <a:t>.</a:t>
            </a:r>
            <a:endParaRPr lang="en-US" altLang="ko-KR" sz="28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ko-KR" altLang="ko-KR" sz="28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sz="2000" b="1" dirty="0">
                <a:latin typeface="Arial" panose="020B0604020202020204" pitchFamily="34" charset="0"/>
              </a:rPr>
              <a:t>지속 가능한 발전 추진</a:t>
            </a:r>
            <a:r>
              <a:rPr lang="ko-KR" altLang="ko-KR" sz="2000" dirty="0">
                <a:latin typeface="Arial" panose="020B0604020202020204" pitchFamily="34" charset="0"/>
              </a:rPr>
              <a:t>: </a:t>
            </a:r>
            <a:endParaRPr lang="en-US" altLang="ko-KR" sz="2000" dirty="0" smtClean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sz="2000" dirty="0" smtClean="0">
                <a:latin typeface="Arial" panose="020B0604020202020204" pitchFamily="34" charset="0"/>
              </a:rPr>
              <a:t>환경 </a:t>
            </a:r>
            <a:r>
              <a:rPr lang="ko-KR" altLang="ko-KR" sz="2000" dirty="0">
                <a:latin typeface="Arial" panose="020B0604020202020204" pitchFamily="34" charset="0"/>
              </a:rPr>
              <a:t>데이터와 관련된 기능을 강화하여 사용자가 지속 가능한 생활 방식을 선택할 수 있도록 지원하고, 도시의 환경 보호에 기여하는 방향으로 발전시킵니다</a:t>
            </a:r>
            <a:r>
              <a:rPr lang="ko-KR" altLang="ko-KR" sz="2000" dirty="0" smtClean="0">
                <a:latin typeface="Arial" panose="020B0604020202020204" pitchFamily="34" charset="0"/>
              </a:rPr>
              <a:t>.</a:t>
            </a:r>
            <a:endParaRPr lang="en-US" altLang="ko-KR" sz="2000" dirty="0" smtClean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90761" y="6257969"/>
            <a:ext cx="4106478" cy="347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44"/>
              </a:lnSpc>
              <a:spcBef>
                <a:spcPct val="0"/>
              </a:spcBef>
            </a:pPr>
            <a:r>
              <a:rPr lang="en-US" sz="2400" b="1" u="none" strike="noStrike" spc="91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Contact us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106208" y="4769589"/>
            <a:ext cx="6075583" cy="47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397" b="1" spc="-5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경청해 주셔서 감사합니다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22712" y="7705103"/>
            <a:ext cx="7042576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123 Anywhere St., Any City, ST 12345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19888" y="6918833"/>
            <a:ext cx="3648224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010-3832-1167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77286" y="7311968"/>
            <a:ext cx="5133429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wpk1008@naver.com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659657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19888" y="2528248"/>
            <a:ext cx="3648224" cy="1622216"/>
            <a:chOff x="0" y="0"/>
            <a:chExt cx="11759305" cy="52288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759305" cy="5228882"/>
            </a:xfrm>
            <a:custGeom>
              <a:avLst/>
              <a:gdLst/>
              <a:ahLst/>
              <a:cxnLst/>
              <a:rect l="l" t="t" r="r" b="b"/>
              <a:pathLst>
                <a:path w="11759305" h="5228882">
                  <a:moveTo>
                    <a:pt x="2925869" y="0"/>
                  </a:moveTo>
                  <a:lnTo>
                    <a:pt x="8833436" y="0"/>
                  </a:lnTo>
                  <a:cubicBezTo>
                    <a:pt x="10449534" y="0"/>
                    <a:pt x="11759305" y="956885"/>
                    <a:pt x="11759305" y="2137567"/>
                  </a:cubicBezTo>
                  <a:lnTo>
                    <a:pt x="11759305" y="5228882"/>
                  </a:lnTo>
                  <a:lnTo>
                    <a:pt x="0" y="5228882"/>
                  </a:lnTo>
                  <a:lnTo>
                    <a:pt x="0" y="2137567"/>
                  </a:lnTo>
                  <a:cubicBezTo>
                    <a:pt x="0" y="956885"/>
                    <a:pt x="1309770" y="0"/>
                    <a:pt x="2925869" y="0"/>
                  </a:cubicBezTo>
                  <a:close/>
                </a:path>
              </a:pathLst>
            </a:custGeom>
            <a:blipFill>
              <a:blip r:embed="rId2"/>
              <a:stretch>
                <a:fillRect t="-13250" b="-13250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807</Words>
  <Application>Microsoft Office PowerPoint</Application>
  <PresentationFormat>사용자 지정</PresentationFormat>
  <Paragraphs>125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2" baseType="lpstr">
      <vt:lpstr>Arial</vt:lpstr>
      <vt:lpstr>Poppins</vt:lpstr>
      <vt:lpstr>Source Han Sans KR Bold</vt:lpstr>
      <vt:lpstr>윤고딕 Bold</vt:lpstr>
      <vt:lpstr>Poppins Semi-Bold</vt:lpstr>
      <vt:lpstr>Poppins Medium</vt:lpstr>
      <vt:lpstr>맑은 고딕</vt:lpstr>
      <vt:lpstr>TDTD순고딕 Bold</vt:lpstr>
      <vt:lpstr>HY견고딕</vt:lpstr>
      <vt:lpstr>Calibri</vt:lpstr>
      <vt:lpstr>윤고딕 Semi-Bold</vt:lpstr>
      <vt:lpstr>Arial Black</vt:lpstr>
      <vt:lpstr>윤고딕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진한 녹색 올리브색 세련된 비지니스 사업 발표 프레젠테이션</dc:title>
  <dc:creator>82103</dc:creator>
  <cp:lastModifiedBy>mit</cp:lastModifiedBy>
  <cp:revision>5</cp:revision>
  <dcterms:created xsi:type="dcterms:W3CDTF">2006-08-16T00:00:00Z</dcterms:created>
  <dcterms:modified xsi:type="dcterms:W3CDTF">2024-10-10T06:29:24Z</dcterms:modified>
  <dc:identifier>DAGSIqTtxyE</dc:identifier>
</cp:coreProperties>
</file>

<file path=docProps/thumbnail.jpeg>
</file>